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83" r:id="rId2"/>
    <p:sldId id="284" r:id="rId3"/>
    <p:sldId id="282" r:id="rId4"/>
  </p:sldIdLst>
  <p:sldSz cx="9144000" cy="6858000" type="screen4x3"/>
  <p:notesSz cx="6670675" cy="9875838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955595617887833E-2"/>
          <c:y val="3.3720636856611599E-2"/>
          <c:w val="0.93443033425535615"/>
          <c:h val="0.890192336436305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Full1!$B$3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2.9928918817807705E-3"/>
                  <c:y val="6.07441154138192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Full1!$A$4:$A$8</c:f>
              <c:strCache>
                <c:ptCount val="5"/>
                <c:pt idx="0">
                  <c:v>Itinerarios iniciados</c:v>
                </c:pt>
                <c:pt idx="1">
                  <c:v>Itinerarios finalizados</c:v>
                </c:pt>
                <c:pt idx="2">
                  <c:v>Bajas</c:v>
                </c:pt>
                <c:pt idx="3">
                  <c:v>Inserciones laborales</c:v>
                </c:pt>
                <c:pt idx="4">
                  <c:v>Empresas contratantes</c:v>
                </c:pt>
              </c:strCache>
            </c:strRef>
          </c:cat>
          <c:val>
            <c:numRef>
              <c:f>Full1!$B$4:$B$8</c:f>
              <c:numCache>
                <c:formatCode>General</c:formatCode>
                <c:ptCount val="5"/>
                <c:pt idx="0">
                  <c:v>1300</c:v>
                </c:pt>
                <c:pt idx="1">
                  <c:v>899</c:v>
                </c:pt>
                <c:pt idx="2">
                  <c:v>401</c:v>
                </c:pt>
                <c:pt idx="3">
                  <c:v>127</c:v>
                </c:pt>
                <c:pt idx="4">
                  <c:v>82</c:v>
                </c:pt>
              </c:numCache>
            </c:numRef>
          </c:val>
        </c:ser>
        <c:ser>
          <c:idx val="1"/>
          <c:order val="1"/>
          <c:tx>
            <c:strRef>
              <c:f>Full1!$C$3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0"/>
                  <c:y val="6.0744115413819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Full1!$A$4:$A$8</c:f>
              <c:strCache>
                <c:ptCount val="5"/>
                <c:pt idx="0">
                  <c:v>Itinerarios iniciados</c:v>
                </c:pt>
                <c:pt idx="1">
                  <c:v>Itinerarios finalizados</c:v>
                </c:pt>
                <c:pt idx="2">
                  <c:v>Bajas</c:v>
                </c:pt>
                <c:pt idx="3">
                  <c:v>Inserciones laborales</c:v>
                </c:pt>
                <c:pt idx="4">
                  <c:v>Empresas contratantes</c:v>
                </c:pt>
              </c:strCache>
            </c:strRef>
          </c:cat>
          <c:val>
            <c:numRef>
              <c:f>Full1!$C$4:$C$8</c:f>
              <c:numCache>
                <c:formatCode>General</c:formatCode>
                <c:ptCount val="5"/>
                <c:pt idx="0">
                  <c:v>1384</c:v>
                </c:pt>
                <c:pt idx="1">
                  <c:v>1142</c:v>
                </c:pt>
                <c:pt idx="2">
                  <c:v>242</c:v>
                </c:pt>
                <c:pt idx="3">
                  <c:v>274</c:v>
                </c:pt>
                <c:pt idx="4">
                  <c:v>182</c:v>
                </c:pt>
              </c:numCache>
            </c:numRef>
          </c:val>
        </c:ser>
        <c:ser>
          <c:idx val="2"/>
          <c:order val="2"/>
          <c:tx>
            <c:strRef>
              <c:f>Full1!$D$3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-1.4964459408903852E-3"/>
                  <c:y val="6.0744115413819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>
                    <a:solidFill>
                      <a:schemeClr val="tx2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Full1!$A$4:$A$8</c:f>
              <c:strCache>
                <c:ptCount val="5"/>
                <c:pt idx="0">
                  <c:v>Itinerarios iniciados</c:v>
                </c:pt>
                <c:pt idx="1">
                  <c:v>Itinerarios finalizados</c:v>
                </c:pt>
                <c:pt idx="2">
                  <c:v>Bajas</c:v>
                </c:pt>
                <c:pt idx="3">
                  <c:v>Inserciones laborales</c:v>
                </c:pt>
                <c:pt idx="4">
                  <c:v>Empresas contratantes</c:v>
                </c:pt>
              </c:strCache>
            </c:strRef>
          </c:cat>
          <c:val>
            <c:numRef>
              <c:f>Full1!$D$4:$D$8</c:f>
              <c:numCache>
                <c:formatCode>General</c:formatCode>
                <c:ptCount val="5"/>
                <c:pt idx="0">
                  <c:v>1309</c:v>
                </c:pt>
                <c:pt idx="1">
                  <c:v>1196</c:v>
                </c:pt>
                <c:pt idx="2">
                  <c:v>113</c:v>
                </c:pt>
                <c:pt idx="3">
                  <c:v>499</c:v>
                </c:pt>
                <c:pt idx="4">
                  <c:v>311</c:v>
                </c:pt>
              </c:numCache>
            </c:numRef>
          </c:val>
        </c:ser>
        <c:ser>
          <c:idx val="3"/>
          <c:order val="3"/>
          <c:tx>
            <c:strRef>
              <c:f>Full1!$E$3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9857837635615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8222970445192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Full1!$A$4:$A$8</c:f>
              <c:strCache>
                <c:ptCount val="5"/>
                <c:pt idx="0">
                  <c:v>Itinerarios iniciados</c:v>
                </c:pt>
                <c:pt idx="1">
                  <c:v>Itinerarios finalizados</c:v>
                </c:pt>
                <c:pt idx="2">
                  <c:v>Bajas</c:v>
                </c:pt>
                <c:pt idx="3">
                  <c:v>Inserciones laborales</c:v>
                </c:pt>
                <c:pt idx="4">
                  <c:v>Empresas contratantes</c:v>
                </c:pt>
              </c:strCache>
            </c:strRef>
          </c:cat>
          <c:val>
            <c:numRef>
              <c:f>Full1!$E$4:$E$8</c:f>
              <c:numCache>
                <c:formatCode>General</c:formatCode>
                <c:ptCount val="5"/>
                <c:pt idx="0">
                  <c:v>1322</c:v>
                </c:pt>
                <c:pt idx="1">
                  <c:v>1229</c:v>
                </c:pt>
                <c:pt idx="2">
                  <c:v>93</c:v>
                </c:pt>
                <c:pt idx="3">
                  <c:v>768</c:v>
                </c:pt>
                <c:pt idx="4">
                  <c:v>737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46400"/>
        <c:axId val="52247936"/>
      </c:barChart>
      <c:catAx>
        <c:axId val="5224640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solidFill>
                  <a:schemeClr val="tx2"/>
                </a:solidFill>
                <a:effectLst/>
              </a:defRPr>
            </a:pPr>
            <a:endParaRPr lang="es-ES"/>
          </a:p>
        </c:txPr>
        <c:crossAx val="52247936"/>
        <c:crosses val="autoZero"/>
        <c:auto val="1"/>
        <c:lblAlgn val="ctr"/>
        <c:lblOffset val="100"/>
        <c:noMultiLvlLbl val="0"/>
      </c:catAx>
      <c:valAx>
        <c:axId val="5224793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1050" b="1">
                <a:solidFill>
                  <a:schemeClr val="tx2"/>
                </a:solidFill>
              </a:defRPr>
            </a:pPr>
            <a:endParaRPr lang="es-ES"/>
          </a:p>
        </c:txPr>
        <c:crossAx val="52246400"/>
        <c:crosses val="autoZero"/>
        <c:crossBetween val="between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60603892526902148"/>
          <c:y val="4.9989776334905742E-2"/>
          <c:w val="0.38348595314474582"/>
          <c:h val="8.301185586425841E-2"/>
        </c:manualLayout>
      </c:layout>
      <c:overlay val="0"/>
      <c:txPr>
        <a:bodyPr/>
        <a:lstStyle/>
        <a:p>
          <a:pPr>
            <a:defRPr sz="1400" b="1"/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478107778904362E-2"/>
          <c:y val="8.4993125765422076E-2"/>
          <c:w val="0.89806731442846477"/>
          <c:h val="0.852271454998014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Full1!$A$37</c:f>
              <c:strCache>
                <c:ptCount val="1"/>
                <c:pt idx="0">
                  <c:v>Bajas</c:v>
                </c:pt>
              </c:strCache>
            </c:strRef>
          </c:tx>
          <c:spPr>
            <a:solidFill>
              <a:schemeClr val="tx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3494558043092088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49493335046505E-2"/>
                  <c:y val="-2.4600246002460025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0494933350465036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49568396521096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Full1!$B$36:$E$36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Full1!$B$37:$E$37</c:f>
              <c:numCache>
                <c:formatCode>General</c:formatCode>
                <c:ptCount val="4"/>
                <c:pt idx="0">
                  <c:v>401</c:v>
                </c:pt>
                <c:pt idx="1">
                  <c:v>242</c:v>
                </c:pt>
                <c:pt idx="2">
                  <c:v>113</c:v>
                </c:pt>
                <c:pt idx="3">
                  <c:v>93</c:v>
                </c:pt>
              </c:numCache>
            </c:numRef>
          </c:val>
        </c:ser>
        <c:ser>
          <c:idx val="1"/>
          <c:order val="1"/>
          <c:tx>
            <c:strRef>
              <c:f>Full1!$A$38</c:f>
              <c:strCache>
                <c:ptCount val="1"/>
                <c:pt idx="0">
                  <c:v>Itinerarios finalizados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5.249343212097321E-2"/>
                  <c:y val="-2.4600246002460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992493852540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2992118545167855E-2"/>
                  <c:y val="4.50999300062700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4491930891481378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tx2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tx2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Full1!$B$36:$E$36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Full1!$B$38:$E$38</c:f>
              <c:numCache>
                <c:formatCode>General</c:formatCode>
                <c:ptCount val="4"/>
                <c:pt idx="0">
                  <c:v>899</c:v>
                </c:pt>
                <c:pt idx="1">
                  <c:v>1142</c:v>
                </c:pt>
                <c:pt idx="2">
                  <c:v>1196</c:v>
                </c:pt>
                <c:pt idx="3">
                  <c:v>1229</c:v>
                </c:pt>
              </c:numCache>
            </c:numRef>
          </c:val>
        </c:ser>
        <c:ser>
          <c:idx val="2"/>
          <c:order val="2"/>
          <c:tx>
            <c:strRef>
              <c:f>Full1!$A$39</c:f>
              <c:strCache>
                <c:ptCount val="1"/>
                <c:pt idx="0">
                  <c:v>Itinerarios iniciados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9493807428346061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93619774659799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9493807428346283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2493432120973321E-2"/>
                  <c:y val="0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Full1!$B$36:$E$36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Full1!$B$39:$E$39</c:f>
              <c:numCache>
                <c:formatCode>General</c:formatCode>
                <c:ptCount val="4"/>
                <c:pt idx="0">
                  <c:v>1300</c:v>
                </c:pt>
                <c:pt idx="1">
                  <c:v>1384</c:v>
                </c:pt>
                <c:pt idx="2">
                  <c:v>1309</c:v>
                </c:pt>
                <c:pt idx="3">
                  <c:v>1322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025664"/>
        <c:axId val="55027200"/>
      </c:barChart>
      <c:catAx>
        <c:axId val="55025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EEECE1"/>
          </a:solidFill>
        </c:spPr>
        <c:txPr>
          <a:bodyPr/>
          <a:lstStyle/>
          <a:p>
            <a:pPr>
              <a:defRPr sz="1600" b="1">
                <a:solidFill>
                  <a:schemeClr val="accent1">
                    <a:lumMod val="75000"/>
                  </a:schemeClr>
                </a:solidFill>
              </a:defRPr>
            </a:pPr>
            <a:endParaRPr lang="es-ES"/>
          </a:p>
        </c:txPr>
        <c:crossAx val="55027200"/>
        <c:crosses val="autoZero"/>
        <c:auto val="1"/>
        <c:lblAlgn val="ctr"/>
        <c:lblOffset val="100"/>
        <c:noMultiLvlLbl val="0"/>
      </c:catAx>
      <c:valAx>
        <c:axId val="55027200"/>
        <c:scaling>
          <c:orientation val="minMax"/>
        </c:scaling>
        <c:delete val="0"/>
        <c:axPos val="b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 b="1">
                <a:solidFill>
                  <a:schemeClr val="tx2"/>
                </a:solidFill>
              </a:defRPr>
            </a:pPr>
            <a:endParaRPr lang="es-ES"/>
          </a:p>
        </c:txPr>
        <c:crossAx val="55025664"/>
        <c:crosses val="autoZero"/>
        <c:crossBetween val="between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413513380097561"/>
          <c:y val="7.9017152376248262E-3"/>
          <c:w val="0.58048737051718491"/>
          <c:h val="4.4892349710898678E-2"/>
        </c:manualLayout>
      </c:layout>
      <c:overlay val="0"/>
      <c:txPr>
        <a:bodyPr/>
        <a:lstStyle/>
        <a:p>
          <a:pPr>
            <a:defRPr sz="1400" b="1">
              <a:solidFill>
                <a:schemeClr val="accent1">
                  <a:lumMod val="75000"/>
                </a:schemeClr>
              </a:solidFill>
            </a:defRPr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3134506261462501E-2"/>
          <c:y val="9.5143696740495984E-2"/>
          <c:w val="0.89242446022417721"/>
          <c:h val="0.8386477774936045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Full1!$A$74</c:f>
              <c:strCache>
                <c:ptCount val="1"/>
                <c:pt idx="0">
                  <c:v>Inserciones laborales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9830124575311427E-2"/>
                  <c:y val="9.6904497601479694E-17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1340128350320875E-2"/>
                  <c:y val="-5.2857609300275546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870139675349186E-2"/>
                  <c:y val="-4.8452248800739847E-17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83012457531144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Full1!$B$73:$E$73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Full1!$B$74:$E$74</c:f>
              <c:numCache>
                <c:formatCode>General</c:formatCode>
                <c:ptCount val="4"/>
                <c:pt idx="0">
                  <c:v>127</c:v>
                </c:pt>
                <c:pt idx="1">
                  <c:v>274</c:v>
                </c:pt>
                <c:pt idx="2">
                  <c:v>499</c:v>
                </c:pt>
                <c:pt idx="3">
                  <c:v>768</c:v>
                </c:pt>
              </c:numCache>
            </c:numRef>
          </c:val>
        </c:ser>
        <c:ser>
          <c:idx val="1"/>
          <c:order val="1"/>
          <c:tx>
            <c:strRef>
              <c:f>Full1!$A$75</c:f>
              <c:strCache>
                <c:ptCount val="1"/>
                <c:pt idx="0">
                  <c:v>Itinerarios finalizados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3.9260098150245379E-2"/>
                  <c:y val="2.6428804650136806E-3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83012457531133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2850132125330317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83012457531144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Full1!$B$73:$E$73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Full1!$B$75:$E$75</c:f>
              <c:numCache>
                <c:formatCode>General</c:formatCode>
                <c:ptCount val="4"/>
                <c:pt idx="0">
                  <c:v>899</c:v>
                </c:pt>
                <c:pt idx="1">
                  <c:v>1142</c:v>
                </c:pt>
                <c:pt idx="2">
                  <c:v>1196</c:v>
                </c:pt>
                <c:pt idx="3">
                  <c:v>1229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755712"/>
        <c:axId val="54757248"/>
      </c:barChart>
      <c:catAx>
        <c:axId val="5475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EEECE1"/>
          </a:solidFill>
        </c:spPr>
        <c:txPr>
          <a:bodyPr/>
          <a:lstStyle/>
          <a:p>
            <a:pPr>
              <a:defRPr sz="1600" b="1">
                <a:solidFill>
                  <a:schemeClr val="accent1">
                    <a:lumMod val="75000"/>
                  </a:schemeClr>
                </a:solidFill>
              </a:defRPr>
            </a:pPr>
            <a:endParaRPr lang="es-ES"/>
          </a:p>
        </c:txPr>
        <c:crossAx val="54757248"/>
        <c:crosses val="autoZero"/>
        <c:auto val="1"/>
        <c:lblAlgn val="ctr"/>
        <c:lblOffset val="100"/>
        <c:noMultiLvlLbl val="0"/>
      </c:catAx>
      <c:valAx>
        <c:axId val="54757248"/>
        <c:scaling>
          <c:orientation val="minMax"/>
        </c:scaling>
        <c:delete val="0"/>
        <c:axPos val="b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solidFill>
                  <a:schemeClr val="accent1">
                    <a:lumMod val="75000"/>
                  </a:schemeClr>
                </a:solidFill>
              </a:defRPr>
            </a:pPr>
            <a:endParaRPr lang="es-ES"/>
          </a:p>
        </c:txPr>
        <c:crossAx val="54755712"/>
        <c:crosses val="autoZero"/>
        <c:crossBetween val="between"/>
      </c:valAx>
      <c:spPr>
        <a:solidFill>
          <a:schemeClr val="bg2"/>
        </a:solidFill>
      </c:spPr>
    </c:plotArea>
    <c:legend>
      <c:legendPos val="r"/>
      <c:layout>
        <c:manualLayout>
          <c:xMode val="edge"/>
          <c:yMode val="edge"/>
          <c:x val="0.42613816534541332"/>
          <c:y val="9.3713628734459521E-3"/>
          <c:w val="0.56933182332955834"/>
          <c:h val="6.1416973097315856E-2"/>
        </c:manualLayout>
      </c:layout>
      <c:overlay val="0"/>
      <c:txPr>
        <a:bodyPr/>
        <a:lstStyle/>
        <a:p>
          <a:pPr>
            <a:defRPr sz="1400" b="1">
              <a:solidFill>
                <a:schemeClr val="accent1">
                  <a:lumMod val="75000"/>
                </a:schemeClr>
              </a:solidFill>
            </a:defRPr>
          </a:pPr>
          <a:endParaRPr lang="es-E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8B6DC-4DDF-404C-B498-BECEC0835144}" type="datetimeFigureOut">
              <a:rPr lang="ca-ES" smtClean="0"/>
              <a:t>23/03/2015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67068" y="4691023"/>
            <a:ext cx="5336540" cy="44441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8505" y="9380332"/>
            <a:ext cx="2890626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4B46-F6E4-40B4-85AB-F63B511E0424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8477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i="1" dirty="0"/>
          </a:p>
        </p:txBody>
      </p:sp>
      <p:sp>
        <p:nvSpPr>
          <p:cNvPr id="1945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55FF0-DC57-48C4-B89A-C701F861EF76}" type="slidenum">
              <a:rPr lang="ca-E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ca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i="1" dirty="0"/>
          </a:p>
        </p:txBody>
      </p:sp>
      <p:sp>
        <p:nvSpPr>
          <p:cNvPr id="1945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55FF0-DC57-48C4-B89A-C701F861EF76}" type="slidenum">
              <a:rPr lang="ca-E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a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idor d'imatge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i="1" dirty="0"/>
          </a:p>
        </p:txBody>
      </p:sp>
      <p:sp>
        <p:nvSpPr>
          <p:cNvPr id="19459" name="Contenidor de número de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55FF0-DC57-48C4-B89A-C701F861EF76}" type="slidenum">
              <a:rPr lang="ca-E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a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322E8-5418-44BC-B4CF-1704CC248ED0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CFA99-3338-4ECB-8E75-E3338D5B52DD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11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4DA42-F876-458A-9983-47EE1D5E6A61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10F99-31F2-45E8-B47B-A5670FC73114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09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3EC4A-AAB8-4E90-9A14-C71B0C01F53D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0ED46-D4A4-4825-8BF9-F9DA061CD9BB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9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A097-BE09-433E-94BD-168CE14299CB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C105B-505D-4838-BD8E-83108D8CD63B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7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F0BFF-A9C0-47FB-B04C-329D94AF625B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1586-C0A0-4C01-BB13-4B355B971A86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2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9667D-E4A4-4A39-ADA6-BBF89E3DE558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DB19-9B23-44DC-B00C-6F218B3C11C0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3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1767-0188-4EFF-A091-7043246E9D2E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DA5DF-F592-4432-91A0-BD1FD2DE6D77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28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0B2C0-BDCE-46F4-BAC5-742AEEA1B01B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3A6E2-8F53-44EA-BB85-E0E7C25CDAC4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90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1E92D-A728-43E9-B323-FF7FE86CDFC3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28978-6344-4B0F-8223-7806B17E96E3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4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A4DB-8D7F-4B16-AEF6-3E264AABCB67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F660D-C3CA-4965-AD78-000F30CADAA7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963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D8034-0D18-4C75-A7A9-4CEE42695E42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D4B07-84C6-45BF-9037-4513846D3321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0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848EC-6D71-48D1-9464-188C3BE34696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A9AC4-50DF-49D1-A629-71C0F05A6AB7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6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ontenidor de títo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Feu clic aquí per editar l'estil</a:t>
            </a:r>
          </a:p>
        </p:txBody>
      </p:sp>
      <p:sp>
        <p:nvSpPr>
          <p:cNvPr id="1027" name="Contenidor de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95E6B9-FD2A-4E07-BB58-A71C1FB6C3A4}" type="datetimeFigureOut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23/03/2015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59DD3B-713F-4750-875A-7941C1E83B0C}" type="slidenum">
              <a:rPr lang="ca-E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ca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9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4450"/>
            <a:ext cx="25923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3" name="Picture 6" descr="Logotipo OATPF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6308725"/>
            <a:ext cx="18573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4" name="Picture 7" descr="horitzontal fondo blanc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0425" y="6394450"/>
            <a:ext cx="223043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9018935" y="0"/>
            <a:ext cx="12576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prstClr val="white"/>
              </a:solidFill>
            </a:endParaRPr>
          </a:p>
        </p:txBody>
      </p:sp>
      <p:graphicFrame>
        <p:nvGraphicFramePr>
          <p:cNvPr id="6" name="Gràfic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384711"/>
              </p:ext>
            </p:extLst>
          </p:nvPr>
        </p:nvGraphicFramePr>
        <p:xfrm>
          <a:off x="79973" y="1340768"/>
          <a:ext cx="8785671" cy="475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Rectangle arrodonit 6"/>
          <p:cNvSpPr/>
          <p:nvPr/>
        </p:nvSpPr>
        <p:spPr>
          <a:xfrm>
            <a:off x="251519" y="908720"/>
            <a:ext cx="8641655" cy="360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rgbClr val="4BACC6">
                    <a:lumMod val="20000"/>
                    <a:lumOff val="80000"/>
                  </a:srgbClr>
                </a:solidFill>
              </a:rPr>
              <a:t>Comparativa de resultados 2011 - 2014</a:t>
            </a:r>
            <a:endParaRPr lang="ca-ES" sz="2400" b="1" dirty="0">
              <a:solidFill>
                <a:srgbClr val="4BACC6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4450"/>
            <a:ext cx="25923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3" name="Picture 6" descr="Logotipo OATPF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6308725"/>
            <a:ext cx="18573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4" name="Picture 7" descr="horitzontal fondo blanc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0425" y="6394450"/>
            <a:ext cx="223043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9018935" y="0"/>
            <a:ext cx="12576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prstClr val="white"/>
              </a:solidFill>
            </a:endParaRPr>
          </a:p>
        </p:txBody>
      </p:sp>
      <p:sp>
        <p:nvSpPr>
          <p:cNvPr id="6" name="Rectangle arrodonit 5"/>
          <p:cNvSpPr/>
          <p:nvPr/>
        </p:nvSpPr>
        <p:spPr>
          <a:xfrm>
            <a:off x="251519" y="908720"/>
            <a:ext cx="8641655" cy="360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rgbClr val="4BACC6">
                    <a:lumMod val="20000"/>
                    <a:lumOff val="80000"/>
                  </a:srgbClr>
                </a:solidFill>
              </a:rPr>
              <a:t>Comparativa de resultados 2011 - 2014</a:t>
            </a:r>
            <a:endParaRPr lang="ca-ES" sz="2400" b="1" dirty="0">
              <a:solidFill>
                <a:srgbClr val="4BACC6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Rectangle arrodonit 6"/>
          <p:cNvSpPr/>
          <p:nvPr/>
        </p:nvSpPr>
        <p:spPr>
          <a:xfrm>
            <a:off x="251520" y="1340768"/>
            <a:ext cx="8641655" cy="360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rgbClr val="4BACC6">
                    <a:lumMod val="20000"/>
                    <a:lumOff val="80000"/>
                  </a:srgbClr>
                </a:solidFill>
              </a:rPr>
              <a:t>Itinerarios iniciados – Itinerarios finalizados </a:t>
            </a:r>
            <a:endParaRPr lang="ca-ES" sz="2400" b="1" dirty="0">
              <a:solidFill>
                <a:srgbClr val="4BACC6">
                  <a:lumMod val="20000"/>
                  <a:lumOff val="80000"/>
                </a:srgbClr>
              </a:solidFill>
            </a:endParaRPr>
          </a:p>
        </p:txBody>
      </p:sp>
      <p:graphicFrame>
        <p:nvGraphicFramePr>
          <p:cNvPr id="8" name="Gràfic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919888"/>
              </p:ext>
            </p:extLst>
          </p:nvPr>
        </p:nvGraphicFramePr>
        <p:xfrm>
          <a:off x="251520" y="1844823"/>
          <a:ext cx="8641654" cy="4248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Rectangle arrodonit 1"/>
          <p:cNvSpPr/>
          <p:nvPr/>
        </p:nvSpPr>
        <p:spPr>
          <a:xfrm>
            <a:off x="7731602" y="2532193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93 %</a:t>
            </a:r>
            <a:endParaRPr lang="ca-ES" b="1" dirty="0"/>
          </a:p>
        </p:txBody>
      </p:sp>
      <p:sp>
        <p:nvSpPr>
          <p:cNvPr id="10" name="Rectangle arrodonit 9"/>
          <p:cNvSpPr/>
          <p:nvPr/>
        </p:nvSpPr>
        <p:spPr>
          <a:xfrm>
            <a:off x="7719991" y="3421552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91 %</a:t>
            </a:r>
            <a:endParaRPr lang="ca-ES" b="1" dirty="0"/>
          </a:p>
        </p:txBody>
      </p:sp>
      <p:sp>
        <p:nvSpPr>
          <p:cNvPr id="11" name="Rectangle arrodonit 10"/>
          <p:cNvSpPr/>
          <p:nvPr/>
        </p:nvSpPr>
        <p:spPr>
          <a:xfrm>
            <a:off x="7706143" y="4350697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82 %</a:t>
            </a:r>
            <a:endParaRPr lang="ca-ES" b="1" dirty="0"/>
          </a:p>
        </p:txBody>
      </p:sp>
      <p:sp>
        <p:nvSpPr>
          <p:cNvPr id="12" name="Rectangle arrodonit 11"/>
          <p:cNvSpPr/>
          <p:nvPr/>
        </p:nvSpPr>
        <p:spPr>
          <a:xfrm>
            <a:off x="7696907" y="5252365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69 %</a:t>
            </a:r>
            <a:endParaRPr lang="ca-ES" b="1" dirty="0"/>
          </a:p>
        </p:txBody>
      </p:sp>
      <p:cxnSp>
        <p:nvCxnSpPr>
          <p:cNvPr id="4" name="Connector de fletxa recta 3"/>
          <p:cNvCxnSpPr/>
          <p:nvPr/>
        </p:nvCxnSpPr>
        <p:spPr>
          <a:xfrm>
            <a:off x="6900863" y="2721899"/>
            <a:ext cx="80528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or de fletxa recta 14"/>
          <p:cNvCxnSpPr/>
          <p:nvPr/>
        </p:nvCxnSpPr>
        <p:spPr>
          <a:xfrm>
            <a:off x="6791701" y="3611259"/>
            <a:ext cx="91444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 de fletxa recta 16"/>
          <p:cNvCxnSpPr/>
          <p:nvPr/>
        </p:nvCxnSpPr>
        <p:spPr>
          <a:xfrm>
            <a:off x="6498223" y="4542193"/>
            <a:ext cx="119868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 de fletxa recta 18"/>
          <p:cNvCxnSpPr/>
          <p:nvPr/>
        </p:nvCxnSpPr>
        <p:spPr>
          <a:xfrm>
            <a:off x="5364088" y="5442071"/>
            <a:ext cx="233281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9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44450"/>
            <a:ext cx="25923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3" name="Picture 6" descr="Logotipo OATPF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6308725"/>
            <a:ext cx="18573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94" name="Picture 7" descr="horitzontal fondo blanc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70425" y="6394450"/>
            <a:ext cx="2230438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9018935" y="0"/>
            <a:ext cx="12576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>
              <a:solidFill>
                <a:prstClr val="white"/>
              </a:solidFill>
            </a:endParaRPr>
          </a:p>
        </p:txBody>
      </p:sp>
      <p:sp>
        <p:nvSpPr>
          <p:cNvPr id="6" name="Rectangle arrodonit 5"/>
          <p:cNvSpPr/>
          <p:nvPr/>
        </p:nvSpPr>
        <p:spPr>
          <a:xfrm>
            <a:off x="251519" y="908720"/>
            <a:ext cx="8641655" cy="360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rgbClr val="4BACC6">
                    <a:lumMod val="20000"/>
                    <a:lumOff val="80000"/>
                  </a:srgbClr>
                </a:solidFill>
              </a:rPr>
              <a:t>Comparativa de resultados 2011 - 2014</a:t>
            </a:r>
            <a:endParaRPr lang="ca-ES" sz="2400" b="1" dirty="0">
              <a:solidFill>
                <a:srgbClr val="4BACC6">
                  <a:lumMod val="20000"/>
                  <a:lumOff val="80000"/>
                </a:srgbClr>
              </a:solidFill>
            </a:endParaRPr>
          </a:p>
        </p:txBody>
      </p:sp>
      <p:sp>
        <p:nvSpPr>
          <p:cNvPr id="7" name="Rectangle arrodonit 6"/>
          <p:cNvSpPr/>
          <p:nvPr/>
        </p:nvSpPr>
        <p:spPr>
          <a:xfrm>
            <a:off x="251520" y="1340768"/>
            <a:ext cx="8641655" cy="36036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 smtClean="0">
                <a:solidFill>
                  <a:srgbClr val="4BACC6">
                    <a:lumMod val="20000"/>
                    <a:lumOff val="80000"/>
                  </a:srgbClr>
                </a:solidFill>
              </a:rPr>
              <a:t>Porcentaje de inserciones sobre itinerarios finalizados </a:t>
            </a:r>
            <a:endParaRPr lang="ca-ES" sz="2400" b="1" dirty="0">
              <a:solidFill>
                <a:srgbClr val="4BACC6">
                  <a:lumMod val="20000"/>
                  <a:lumOff val="80000"/>
                </a:srgbClr>
              </a:solidFill>
            </a:endParaRPr>
          </a:p>
        </p:txBody>
      </p:sp>
      <p:graphicFrame>
        <p:nvGraphicFramePr>
          <p:cNvPr id="8" name="Gràfic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799345"/>
              </p:ext>
            </p:extLst>
          </p:nvPr>
        </p:nvGraphicFramePr>
        <p:xfrm>
          <a:off x="107504" y="1712319"/>
          <a:ext cx="8911431" cy="454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9" name="Connector de fletxa recta 8"/>
          <p:cNvCxnSpPr/>
          <p:nvPr/>
        </p:nvCxnSpPr>
        <p:spPr>
          <a:xfrm>
            <a:off x="5264162" y="2852936"/>
            <a:ext cx="254819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 de fletxa recta 11"/>
          <p:cNvCxnSpPr/>
          <p:nvPr/>
        </p:nvCxnSpPr>
        <p:spPr>
          <a:xfrm>
            <a:off x="3707904" y="3789040"/>
            <a:ext cx="41044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 de fletxa recta 13"/>
          <p:cNvCxnSpPr/>
          <p:nvPr/>
        </p:nvCxnSpPr>
        <p:spPr>
          <a:xfrm>
            <a:off x="2483768" y="4725144"/>
            <a:ext cx="532859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 de fletxa recta 16"/>
          <p:cNvCxnSpPr/>
          <p:nvPr/>
        </p:nvCxnSpPr>
        <p:spPr>
          <a:xfrm>
            <a:off x="1619672" y="5733256"/>
            <a:ext cx="619268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arrodonit 18"/>
          <p:cNvSpPr/>
          <p:nvPr/>
        </p:nvSpPr>
        <p:spPr>
          <a:xfrm>
            <a:off x="7834800" y="2473522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62 %</a:t>
            </a:r>
            <a:endParaRPr lang="ca-ES" b="1" dirty="0"/>
          </a:p>
        </p:txBody>
      </p:sp>
      <p:sp>
        <p:nvSpPr>
          <p:cNvPr id="20" name="Rectangle arrodonit 19"/>
          <p:cNvSpPr/>
          <p:nvPr/>
        </p:nvSpPr>
        <p:spPr>
          <a:xfrm>
            <a:off x="7812360" y="3599333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41 %</a:t>
            </a:r>
            <a:endParaRPr lang="ca-ES" b="1" dirty="0"/>
          </a:p>
        </p:txBody>
      </p:sp>
      <p:sp>
        <p:nvSpPr>
          <p:cNvPr id="21" name="Rectangle arrodonit 20"/>
          <p:cNvSpPr/>
          <p:nvPr/>
        </p:nvSpPr>
        <p:spPr>
          <a:xfrm>
            <a:off x="7812360" y="4535437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24 %</a:t>
            </a:r>
            <a:endParaRPr lang="ca-ES" b="1" dirty="0"/>
          </a:p>
        </p:txBody>
      </p:sp>
      <p:sp>
        <p:nvSpPr>
          <p:cNvPr id="22" name="Rectangle arrodonit 21"/>
          <p:cNvSpPr/>
          <p:nvPr/>
        </p:nvSpPr>
        <p:spPr>
          <a:xfrm>
            <a:off x="7825463" y="5543549"/>
            <a:ext cx="936104" cy="37941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smtClean="0"/>
              <a:t>14 %</a:t>
            </a:r>
            <a:endParaRPr lang="ca-ES" b="1" dirty="0"/>
          </a:p>
        </p:txBody>
      </p:sp>
      <p:sp>
        <p:nvSpPr>
          <p:cNvPr id="23" name="Rectangle arrodonit 22"/>
          <p:cNvSpPr/>
          <p:nvPr/>
        </p:nvSpPr>
        <p:spPr>
          <a:xfrm>
            <a:off x="7847903" y="2865990"/>
            <a:ext cx="936104" cy="3794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2"/>
                </a:solidFill>
              </a:rPr>
              <a:t>OBJETIVO:</a:t>
            </a:r>
          </a:p>
          <a:p>
            <a:pPr algn="ctr"/>
            <a:r>
              <a:rPr lang="es-ES" sz="1000" b="1" dirty="0" smtClean="0">
                <a:solidFill>
                  <a:schemeClr val="tx2"/>
                </a:solidFill>
              </a:rPr>
              <a:t> </a:t>
            </a:r>
            <a:r>
              <a:rPr lang="es-ES" sz="1200" b="1" dirty="0" smtClean="0">
                <a:solidFill>
                  <a:schemeClr val="tx2"/>
                </a:solidFill>
              </a:rPr>
              <a:t>50 %</a:t>
            </a:r>
            <a:endParaRPr lang="es-ES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0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ci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ci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ici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ici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78</Words>
  <Application>Microsoft Office PowerPoint</Application>
  <PresentationFormat>Presentación en pantalla (4:3)</PresentationFormat>
  <Paragraphs>43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1_Tema de l'Office</vt:lpstr>
      <vt:lpstr>Presentación de PowerPoint</vt:lpstr>
      <vt:lpstr>Presentación de PowerPoint</vt:lpstr>
      <vt:lpstr>Presentación de PowerPoint</vt:lpstr>
    </vt:vector>
  </TitlesOfParts>
  <Company>ItNow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Josep Sebastia Oms Moliné</dc:creator>
  <cp:lastModifiedBy>Gallego López, José Antonio</cp:lastModifiedBy>
  <cp:revision>23</cp:revision>
  <cp:lastPrinted>2015-03-13T12:10:46Z</cp:lastPrinted>
  <dcterms:created xsi:type="dcterms:W3CDTF">2015-03-05T08:30:49Z</dcterms:created>
  <dcterms:modified xsi:type="dcterms:W3CDTF">2015-03-23T13:30:27Z</dcterms:modified>
</cp:coreProperties>
</file>